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av" ContentType="audio/wav"/>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7" r:id="rId10"/>
    <p:sldId id="269" r:id="rId11"/>
    <p:sldId id="264" r:id="rId12"/>
    <p:sldId id="265" r:id="rId13"/>
    <p:sldId id="268"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1312" y="-96"/>
      </p:cViewPr>
      <p:guideLst>
        <p:guide orient="horz" pos="2160"/>
        <p:guide pos="2880"/>
      </p:guideLst>
    </p:cSldViewPr>
  </p:slideViewPr>
  <p:notesTextViewPr>
    <p:cViewPr>
      <p:scale>
        <a:sx n="100" d="100"/>
        <a:sy n="100" d="100"/>
      </p:scale>
      <p:origin x="0" y="0"/>
    </p:cViewPr>
  </p:notesTextViewPr>
  <p:sorterViewPr>
    <p:cViewPr>
      <p:scale>
        <a:sx n="327" d="100"/>
        <a:sy n="327"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7C3F878-F5E8-489B-AC8A-64F2A7E22C28}" type="datetimeFigureOut">
              <a:rPr lang="en-US" smtClean="0"/>
              <a:pPr/>
              <a:t>7/23/15</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51FC063-5EA9-49AF-AFAF-D68C9E82B23B}" type="slidenum">
              <a:rPr lang="en-US" smtClean="0"/>
              <a:pPr/>
              <a:t>‹#›</a:t>
            </a:fld>
            <a:endParaRPr lang="en-US"/>
          </a:p>
        </p:txBody>
      </p:sp>
    </p:spTree>
  </p:cSld>
  <p:clrMapOvr>
    <a:masterClrMapping/>
  </p:clrMapOvr>
  <p:transition xmlns:p14="http://schemas.microsoft.com/office/powerpoint/2010/mai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7/23/15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transition xmlns:p14="http://schemas.microsoft.com/office/powerpoint/2010/mai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7/23/15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transition xmlns:p14="http://schemas.microsoft.com/office/powerpoint/2010/mai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7/23/15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transition xmlns:p14="http://schemas.microsoft.com/office/powerpoint/2010/mai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7/23/15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transition xmlns:p14="http://schemas.microsoft.com/office/powerpoint/2010/mai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7/23/15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7C3F878-F5E8-489B-AC8A-64F2A7E22C28}" type="datetimeFigureOut">
              <a:rPr lang="en-US" smtClean="0"/>
              <a:pPr/>
              <a:t>7/23/15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7/23/15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transition xmlns:p14="http://schemas.microsoft.com/office/powerpoint/2010/mai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7/23/15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transition xmlns:p14="http://schemas.microsoft.com/office/powerpoint/2010/mai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7C3F878-F5E8-489B-AC8A-64F2A7E22C28}" type="datetimeFigureOut">
              <a:rPr lang="en-US" smtClean="0"/>
              <a:pPr/>
              <a:t>7/23/15</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651FC063-5EA9-49AF-AFAF-D68C9E82B23B}" type="slidenum">
              <a:rPr lang="en-US" smtClean="0"/>
              <a:pPr/>
              <a:t>‹#›</a:t>
            </a:fld>
            <a:endParaRPr lang="en-US"/>
          </a:p>
        </p:txBody>
      </p:sp>
    </p:spTree>
  </p:cSld>
  <p:clrMapOvr>
    <a:masterClrMapping/>
  </p:clrMapOvr>
  <p:transition xmlns:p14="http://schemas.microsoft.com/office/powerpoint/2010/mai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7C3F878-F5E8-489B-AC8A-64F2A7E22C28}" type="datetimeFigureOut">
              <a:rPr lang="en-US" smtClean="0"/>
              <a:pPr/>
              <a:t>7/23/15</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651FC063-5EA9-49AF-AFAF-D68C9E82B23B}" type="slidenum">
              <a:rPr lang="en-US" smtClean="0"/>
              <a:pPr/>
              <a:t>‹#›</a:t>
            </a:fld>
            <a:endParaRPr lang="en-US"/>
          </a:p>
        </p:txBody>
      </p:sp>
    </p:spTree>
  </p:cSld>
  <p:clrMapOvr>
    <a:masterClrMapping/>
  </p:clrMapOvr>
  <p:transition xmlns:p14="http://schemas.microsoft.com/office/powerpoint/2010/main" spd="slow">
    <p:pull/>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jpeg"/><Relationship Id="rId1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7C3F878-F5E8-489B-AC8A-64F2A7E22C28}" type="datetimeFigureOut">
              <a:rPr lang="en-US" smtClean="0"/>
              <a:pPr/>
              <a:t>7/23/15</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spd="slow">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5.png"/><Relationship Id="rId1" Type="http://schemas.microsoft.com/office/2007/relationships/media" Target="../media/media1.wav"/><Relationship Id="rId2" Type="http://schemas.openxmlformats.org/officeDocument/2006/relationships/audio" Target="../media/media1.wa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creencast.com/t/fJIhe3Jq0mO"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image" Target="../media/image5.png"/><Relationship Id="rId1" Type="http://schemas.microsoft.com/office/2007/relationships/media" Target="../media/media2.wav"/><Relationship Id="rId2" Type="http://schemas.openxmlformats.org/officeDocument/2006/relationships/audio" Target="../media/media2.wav"/></Relationships>
</file>

<file path=ppt/slides/_rels/slide14.xml.rels><?xml version="1.0" encoding="UTF-8" standalone="yes"?>
<Relationships xmlns="http://schemas.openxmlformats.org/package/2006/relationships"><Relationship Id="rId3" Type="http://schemas.openxmlformats.org/officeDocument/2006/relationships/hyperlink" Target="https://www.sde.idaho.gov/site/tech_services/grants_contracts_docs/202_C_Hull.pdf" TargetMode="External"/><Relationship Id="rId4" Type="http://schemas.openxmlformats.org/officeDocument/2006/relationships/hyperlink" Target="https://www.naeyc.org/files/yc/file/200311/TechInPrimaryClassrooms.pdf" TargetMode="External"/><Relationship Id="rId5" Type="http://schemas.openxmlformats.org/officeDocument/2006/relationships/hyperlink" Target="http://ed.ted.com/about" TargetMode="External"/><Relationship Id="rId6" Type="http://schemas.openxmlformats.org/officeDocument/2006/relationships/hyperlink" Target="http://poster.4teachers.org/" TargetMode="External"/><Relationship Id="rId7" Type="http://schemas.openxmlformats.org/officeDocument/2006/relationships/hyperlink" Target="http://flippedlearning.org/domain/46" TargetMode="External"/><Relationship Id="rId8" Type="http://schemas.openxmlformats.org/officeDocument/2006/relationships/hyperlink" Target="https://www.techsmith.com/jing-features.html" TargetMode="External"/><Relationship Id="rId9" Type="http://schemas.openxmlformats.org/officeDocument/2006/relationships/hyperlink" Target="https://www.techsmith.com/jing.html" TargetMode="External"/><Relationship Id="rId1" Type="http://schemas.openxmlformats.org/officeDocument/2006/relationships/slideLayout" Target="../slideLayouts/slideLayout6.xml"/><Relationship Id="rId2" Type="http://schemas.openxmlformats.org/officeDocument/2006/relationships/hyperlink" Target="http://oedb.org/ilibrarian/101-web-20-teaching-tool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creencast.com/t/Z1qSP2Kx"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creencast.com/t/z1BoOj5m3"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445685"/>
            <a:ext cx="5723468" cy="1828090"/>
          </a:xfrm>
        </p:spPr>
        <p:txBody>
          <a:bodyPr>
            <a:normAutofit fontScale="90000"/>
          </a:bodyPr>
          <a:lstStyle/>
          <a:p>
            <a:r>
              <a:rPr lang="en-US" dirty="0" smtClean="0"/>
              <a:t>Integrating Web Tools </a:t>
            </a:r>
            <a:r>
              <a:rPr lang="en-US" dirty="0"/>
              <a:t>I</a:t>
            </a:r>
            <a:r>
              <a:rPr lang="en-US" dirty="0" smtClean="0"/>
              <a:t>nto the Classroom</a:t>
            </a:r>
            <a:endParaRPr lang="en-US" dirty="0"/>
          </a:p>
        </p:txBody>
      </p:sp>
      <p:sp>
        <p:nvSpPr>
          <p:cNvPr id="3" name="Subtitle 2"/>
          <p:cNvSpPr>
            <a:spLocks noGrp="1"/>
          </p:cNvSpPr>
          <p:nvPr>
            <p:ph type="subTitle" idx="1"/>
          </p:nvPr>
        </p:nvSpPr>
        <p:spPr>
          <a:xfrm>
            <a:off x="2201333" y="3736622"/>
            <a:ext cx="4614334" cy="1524000"/>
          </a:xfrm>
        </p:spPr>
        <p:txBody>
          <a:bodyPr/>
          <a:lstStyle/>
          <a:p>
            <a:r>
              <a:rPr lang="en-US" dirty="0" smtClean="0"/>
              <a:t>By: </a:t>
            </a:r>
            <a:r>
              <a:rPr lang="en-US" dirty="0"/>
              <a:t>Lisa </a:t>
            </a:r>
            <a:r>
              <a:rPr lang="en-US" dirty="0" smtClean="0"/>
              <a:t>Lueth, Ashlynn Montgomery, &amp;Megan Marcy</a:t>
            </a:r>
            <a:endParaRPr lang="en-US" dirty="0"/>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320801" y="4570121"/>
            <a:ext cx="812800" cy="812800"/>
          </a:xfrm>
          <a:prstGeom prst="rect">
            <a:avLst/>
          </a:prstGeom>
        </p:spPr>
      </p:pic>
    </p:spTree>
    <p:extLst>
      <p:ext uri="{BB962C8B-B14F-4D97-AF65-F5344CB8AC3E}">
        <p14:creationId xmlns:p14="http://schemas.microsoft.com/office/powerpoint/2010/main" val="17067690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2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125663375"/>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Flipped Classroom Model Video</a:t>
            </a:r>
            <a:endParaRPr lang="en-US" dirty="0"/>
          </a:p>
        </p:txBody>
      </p:sp>
      <p:sp>
        <p:nvSpPr>
          <p:cNvPr id="3" name="TextBox 2"/>
          <p:cNvSpPr txBox="1"/>
          <p:nvPr/>
        </p:nvSpPr>
        <p:spPr>
          <a:xfrm>
            <a:off x="2635250" y="2062400"/>
            <a:ext cx="4476750" cy="646331"/>
          </a:xfrm>
          <a:prstGeom prst="rect">
            <a:avLst/>
          </a:prstGeom>
          <a:noFill/>
        </p:spPr>
        <p:txBody>
          <a:bodyPr wrap="square" rtlCol="0">
            <a:spAutoFit/>
          </a:bodyPr>
          <a:lstStyle/>
          <a:p>
            <a:r>
              <a:rPr lang="en-US" dirty="0">
                <a:hlinkClick r:id="rId2"/>
              </a:rPr>
              <a:t>http://screencast.com/t/</a:t>
            </a:r>
            <a:r>
              <a:rPr lang="en-US" dirty="0" smtClean="0">
                <a:hlinkClick r:id="rId2"/>
              </a:rPr>
              <a:t>fJIhe3Jq0mO</a:t>
            </a:r>
            <a:endParaRPr lang="en-US" dirty="0" smtClean="0"/>
          </a:p>
          <a:p>
            <a:endParaRPr lang="en-US" dirty="0"/>
          </a:p>
        </p:txBody>
      </p:sp>
      <p:sp>
        <p:nvSpPr>
          <p:cNvPr id="5" name="TextBox 4"/>
          <p:cNvSpPr txBox="1"/>
          <p:nvPr/>
        </p:nvSpPr>
        <p:spPr>
          <a:xfrm>
            <a:off x="1640417" y="4466167"/>
            <a:ext cx="4074583" cy="446276"/>
          </a:xfrm>
          <a:prstGeom prst="rect">
            <a:avLst/>
          </a:prstGeom>
          <a:noFill/>
        </p:spPr>
        <p:txBody>
          <a:bodyPr wrap="square" rtlCol="0">
            <a:spAutoFit/>
          </a:bodyPr>
          <a:lstStyle/>
          <a:p>
            <a:pPr algn="ctr"/>
            <a:r>
              <a:rPr lang="en-US" sz="2300" dirty="0" smtClean="0"/>
              <a:t>. </a:t>
            </a:r>
            <a:endParaRPr lang="en-US" sz="2300" dirty="0"/>
          </a:p>
        </p:txBody>
      </p:sp>
      <p:sp>
        <p:nvSpPr>
          <p:cNvPr id="6" name="Rectangle 5"/>
          <p:cNvSpPr/>
          <p:nvPr/>
        </p:nvSpPr>
        <p:spPr>
          <a:xfrm>
            <a:off x="1545167" y="2709070"/>
            <a:ext cx="6011333" cy="2569935"/>
          </a:xfrm>
          <a:prstGeom prst="rect">
            <a:avLst/>
          </a:prstGeom>
        </p:spPr>
        <p:txBody>
          <a:bodyPr wrap="square">
            <a:spAutoFit/>
          </a:bodyPr>
          <a:lstStyle/>
          <a:p>
            <a:r>
              <a:rPr lang="en-US" sz="2300" dirty="0" smtClean="0"/>
              <a:t>	The flipped classroom </a:t>
            </a:r>
            <a:r>
              <a:rPr lang="en-US" sz="2300" dirty="0"/>
              <a:t>is a pedagogical model in which the typical lecture and homework elements of a course are reversed. Short video lectures are viewed by students at home before the class session, while in-class time is devoted to exercises, projects, or discussions</a:t>
            </a:r>
            <a:r>
              <a:rPr lang="en-US" sz="2300" dirty="0" smtClean="0"/>
              <a:t>.</a:t>
            </a:r>
            <a:endParaRPr lang="en-US" sz="2300" dirty="0"/>
          </a:p>
        </p:txBody>
      </p:sp>
    </p:spTree>
    <p:extLst>
      <p:ext uri="{BB962C8B-B14F-4D97-AF65-F5344CB8AC3E}">
        <p14:creationId xmlns:p14="http://schemas.microsoft.com/office/powerpoint/2010/main" val="1872685724"/>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1018666"/>
            <a:ext cx="6965245" cy="1202485"/>
          </a:xfrm>
        </p:spPr>
        <p:txBody>
          <a:bodyPr/>
          <a:lstStyle/>
          <a:p>
            <a:r>
              <a:rPr lang="en-US" dirty="0" smtClean="0"/>
              <a:t>Flipped Classroom Model</a:t>
            </a:r>
            <a:endParaRPr lang="en-US" dirty="0"/>
          </a:p>
        </p:txBody>
      </p:sp>
      <p:sp>
        <p:nvSpPr>
          <p:cNvPr id="3" name="TextBox 2"/>
          <p:cNvSpPr txBox="1"/>
          <p:nvPr/>
        </p:nvSpPr>
        <p:spPr>
          <a:xfrm>
            <a:off x="1365250" y="2633900"/>
            <a:ext cx="6413499" cy="2215991"/>
          </a:xfrm>
          <a:prstGeom prst="rect">
            <a:avLst/>
          </a:prstGeom>
          <a:noFill/>
        </p:spPr>
        <p:txBody>
          <a:bodyPr wrap="square" rtlCol="0">
            <a:spAutoFit/>
          </a:bodyPr>
          <a:lstStyle/>
          <a:p>
            <a:pPr algn="ctr"/>
            <a:r>
              <a:rPr lang="en-US" sz="2300" dirty="0" smtClean="0"/>
              <a:t>With the flipped Classroom model as a web tool teachers are not just incorporating technology into their classroom, technology is the classroom by utilizing a variety of web tools to help further educate the students. </a:t>
            </a:r>
          </a:p>
          <a:p>
            <a:endParaRPr lang="en-US" sz="2300" dirty="0"/>
          </a:p>
        </p:txBody>
      </p:sp>
    </p:spTree>
    <p:extLst>
      <p:ext uri="{BB962C8B-B14F-4D97-AF65-F5344CB8AC3E}">
        <p14:creationId xmlns:p14="http://schemas.microsoft.com/office/powerpoint/2010/main" val="2202951693"/>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dirty="0"/>
              <a:t>W</a:t>
            </a:r>
            <a:r>
              <a:rPr lang="en-US" dirty="0" smtClean="0"/>
              <a:t>e Chose This Topic</a:t>
            </a:r>
            <a:endParaRPr lang="en-US" dirty="0"/>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13088" y="2209800"/>
            <a:ext cx="812800" cy="812800"/>
          </a:xfrm>
          <a:prstGeom prst="rect">
            <a:avLst/>
          </a:prstGeom>
        </p:spPr>
      </p:pic>
      <p:sp>
        <p:nvSpPr>
          <p:cNvPr id="5" name="TextBox 4"/>
          <p:cNvSpPr txBox="1"/>
          <p:nvPr/>
        </p:nvSpPr>
        <p:spPr>
          <a:xfrm>
            <a:off x="3109434" y="2238999"/>
            <a:ext cx="2846666" cy="646331"/>
          </a:xfrm>
          <a:prstGeom prst="rect">
            <a:avLst/>
          </a:prstGeom>
          <a:noFill/>
        </p:spPr>
        <p:txBody>
          <a:bodyPr wrap="square" rtlCol="0">
            <a:spAutoFit/>
          </a:bodyPr>
          <a:lstStyle/>
          <a:p>
            <a:pPr algn="ctr"/>
            <a:r>
              <a:rPr lang="en-US" dirty="0" smtClean="0"/>
              <a:t>Ashlynn’s Reason’s for this Topic</a:t>
            </a:r>
            <a:endParaRPr lang="en-US" dirty="0"/>
          </a:p>
        </p:txBody>
      </p:sp>
    </p:spTree>
    <p:extLst>
      <p:ext uri="{BB962C8B-B14F-4D97-AF65-F5344CB8AC3E}">
        <p14:creationId xmlns:p14="http://schemas.microsoft.com/office/powerpoint/2010/main" val="1020573138"/>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20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Page</a:t>
            </a:r>
            <a:endParaRPr lang="en-US" dirty="0"/>
          </a:p>
        </p:txBody>
      </p:sp>
      <p:sp>
        <p:nvSpPr>
          <p:cNvPr id="3" name="TextBox 2"/>
          <p:cNvSpPr txBox="1"/>
          <p:nvPr/>
        </p:nvSpPr>
        <p:spPr>
          <a:xfrm>
            <a:off x="1703917" y="2020067"/>
            <a:ext cx="5778500" cy="646331"/>
          </a:xfrm>
          <a:prstGeom prst="rect">
            <a:avLst/>
          </a:prstGeom>
          <a:noFill/>
        </p:spPr>
        <p:txBody>
          <a:bodyPr wrap="square" rtlCol="0">
            <a:spAutoFit/>
          </a:bodyPr>
          <a:lstStyle/>
          <a:p>
            <a:r>
              <a:rPr lang="en-US" dirty="0">
                <a:hlinkClick r:id="rId2"/>
              </a:rPr>
              <a:t>http://oedb.org/ilibrarian/101-web-20-teaching-tools</a:t>
            </a:r>
            <a:r>
              <a:rPr lang="en-US" dirty="0" smtClean="0">
                <a:hlinkClick r:id="rId2"/>
              </a:rPr>
              <a:t>/</a:t>
            </a:r>
            <a:endParaRPr lang="en-US" dirty="0" smtClean="0"/>
          </a:p>
          <a:p>
            <a:endParaRPr lang="en-US" dirty="0"/>
          </a:p>
        </p:txBody>
      </p:sp>
      <p:sp>
        <p:nvSpPr>
          <p:cNvPr id="4" name="TextBox 3"/>
          <p:cNvSpPr txBox="1"/>
          <p:nvPr/>
        </p:nvSpPr>
        <p:spPr>
          <a:xfrm>
            <a:off x="1703917" y="2751667"/>
            <a:ext cx="5450416" cy="923330"/>
          </a:xfrm>
          <a:prstGeom prst="rect">
            <a:avLst/>
          </a:prstGeom>
          <a:noFill/>
        </p:spPr>
        <p:txBody>
          <a:bodyPr wrap="square" rtlCol="0">
            <a:spAutoFit/>
          </a:bodyPr>
          <a:lstStyle/>
          <a:p>
            <a:r>
              <a:rPr lang="en-US" dirty="0">
                <a:hlinkClick r:id="rId3"/>
              </a:rPr>
              <a:t>https://www.sde.idaho.gov/site/tech_services/grants_contracts_docs/</a:t>
            </a:r>
            <a:r>
              <a:rPr lang="en-US" dirty="0" smtClean="0">
                <a:hlinkClick r:id="rId3"/>
              </a:rPr>
              <a:t>202_C_Hull.pdf</a:t>
            </a:r>
            <a:endParaRPr lang="en-US" dirty="0" smtClean="0"/>
          </a:p>
          <a:p>
            <a:endParaRPr lang="en-US" dirty="0"/>
          </a:p>
        </p:txBody>
      </p:sp>
      <p:sp>
        <p:nvSpPr>
          <p:cNvPr id="5" name="TextBox 4"/>
          <p:cNvSpPr txBox="1"/>
          <p:nvPr/>
        </p:nvSpPr>
        <p:spPr>
          <a:xfrm>
            <a:off x="1703917" y="3386667"/>
            <a:ext cx="5344583" cy="923330"/>
          </a:xfrm>
          <a:prstGeom prst="rect">
            <a:avLst/>
          </a:prstGeom>
          <a:noFill/>
        </p:spPr>
        <p:txBody>
          <a:bodyPr wrap="square" rtlCol="0">
            <a:spAutoFit/>
          </a:bodyPr>
          <a:lstStyle/>
          <a:p>
            <a:r>
              <a:rPr lang="en-US" dirty="0">
                <a:hlinkClick r:id="rId4"/>
              </a:rPr>
              <a:t>https://www.naeyc.org/files/yc/file/200311/</a:t>
            </a:r>
            <a:r>
              <a:rPr lang="en-US" dirty="0" smtClean="0">
                <a:hlinkClick r:id="rId4"/>
              </a:rPr>
              <a:t>TechInPrimaryClassrooms.pdf</a:t>
            </a:r>
            <a:endParaRPr lang="en-US" dirty="0" smtClean="0"/>
          </a:p>
          <a:p>
            <a:endParaRPr lang="en-US" dirty="0"/>
          </a:p>
        </p:txBody>
      </p:sp>
      <p:sp>
        <p:nvSpPr>
          <p:cNvPr id="6" name="TextBox 5"/>
          <p:cNvSpPr txBox="1"/>
          <p:nvPr/>
        </p:nvSpPr>
        <p:spPr>
          <a:xfrm>
            <a:off x="1703917" y="2359336"/>
            <a:ext cx="4910667" cy="646331"/>
          </a:xfrm>
          <a:prstGeom prst="rect">
            <a:avLst/>
          </a:prstGeom>
          <a:noFill/>
        </p:spPr>
        <p:txBody>
          <a:bodyPr wrap="square" rtlCol="0">
            <a:spAutoFit/>
          </a:bodyPr>
          <a:lstStyle/>
          <a:p>
            <a:r>
              <a:rPr lang="en-US" dirty="0">
                <a:hlinkClick r:id="rId5"/>
              </a:rPr>
              <a:t>http://ed.ted.com/</a:t>
            </a:r>
            <a:r>
              <a:rPr lang="en-US" dirty="0" smtClean="0">
                <a:hlinkClick r:id="rId5"/>
              </a:rPr>
              <a:t>about</a:t>
            </a:r>
            <a:endParaRPr lang="en-US" dirty="0" smtClean="0"/>
          </a:p>
          <a:p>
            <a:endParaRPr lang="en-US" dirty="0"/>
          </a:p>
        </p:txBody>
      </p:sp>
      <p:sp>
        <p:nvSpPr>
          <p:cNvPr id="7" name="TextBox 6"/>
          <p:cNvSpPr txBox="1"/>
          <p:nvPr/>
        </p:nvSpPr>
        <p:spPr>
          <a:xfrm>
            <a:off x="1703917" y="3986831"/>
            <a:ext cx="5111750" cy="646331"/>
          </a:xfrm>
          <a:prstGeom prst="rect">
            <a:avLst/>
          </a:prstGeom>
          <a:noFill/>
        </p:spPr>
        <p:txBody>
          <a:bodyPr wrap="square" rtlCol="0">
            <a:spAutoFit/>
          </a:bodyPr>
          <a:lstStyle/>
          <a:p>
            <a:r>
              <a:rPr lang="en-US" dirty="0">
                <a:hlinkClick r:id="rId6"/>
              </a:rPr>
              <a:t>http://poster.4teachers.org</a:t>
            </a:r>
            <a:r>
              <a:rPr lang="en-US" dirty="0" smtClean="0">
                <a:hlinkClick r:id="rId6"/>
              </a:rPr>
              <a:t>/</a:t>
            </a:r>
            <a:endParaRPr lang="en-US" dirty="0" smtClean="0"/>
          </a:p>
          <a:p>
            <a:endParaRPr lang="en-US" dirty="0"/>
          </a:p>
        </p:txBody>
      </p:sp>
      <p:sp>
        <p:nvSpPr>
          <p:cNvPr id="8" name="TextBox 7"/>
          <p:cNvSpPr txBox="1"/>
          <p:nvPr/>
        </p:nvSpPr>
        <p:spPr>
          <a:xfrm>
            <a:off x="1703917" y="4344326"/>
            <a:ext cx="5302250" cy="646331"/>
          </a:xfrm>
          <a:prstGeom prst="rect">
            <a:avLst/>
          </a:prstGeom>
          <a:noFill/>
        </p:spPr>
        <p:txBody>
          <a:bodyPr wrap="square" rtlCol="0">
            <a:spAutoFit/>
          </a:bodyPr>
          <a:lstStyle/>
          <a:p>
            <a:r>
              <a:rPr lang="en-US" dirty="0">
                <a:hlinkClick r:id="rId7"/>
              </a:rPr>
              <a:t>http://flippedlearning.org/domain/</a:t>
            </a:r>
            <a:r>
              <a:rPr lang="en-US" dirty="0" smtClean="0">
                <a:hlinkClick r:id="rId7"/>
              </a:rPr>
              <a:t>46</a:t>
            </a:r>
            <a:endParaRPr lang="en-US" dirty="0" smtClean="0"/>
          </a:p>
          <a:p>
            <a:endParaRPr lang="en-US" dirty="0"/>
          </a:p>
        </p:txBody>
      </p:sp>
      <p:sp>
        <p:nvSpPr>
          <p:cNvPr id="9" name="TextBox 8"/>
          <p:cNvSpPr txBox="1"/>
          <p:nvPr/>
        </p:nvSpPr>
        <p:spPr>
          <a:xfrm>
            <a:off x="1703917" y="1696901"/>
            <a:ext cx="5344583" cy="646331"/>
          </a:xfrm>
          <a:prstGeom prst="rect">
            <a:avLst/>
          </a:prstGeom>
          <a:noFill/>
        </p:spPr>
        <p:txBody>
          <a:bodyPr wrap="square" rtlCol="0">
            <a:spAutoFit/>
          </a:bodyPr>
          <a:lstStyle/>
          <a:p>
            <a:r>
              <a:rPr lang="en-US" dirty="0">
                <a:hlinkClick r:id="rId8"/>
              </a:rPr>
              <a:t>https://www.techsmith.com/jing-</a:t>
            </a:r>
            <a:r>
              <a:rPr lang="en-US" dirty="0" smtClean="0">
                <a:hlinkClick r:id="rId8"/>
              </a:rPr>
              <a:t>features.html</a:t>
            </a:r>
            <a:endParaRPr lang="en-US" dirty="0" smtClean="0"/>
          </a:p>
          <a:p>
            <a:endParaRPr lang="en-US" dirty="0"/>
          </a:p>
        </p:txBody>
      </p:sp>
      <p:sp>
        <p:nvSpPr>
          <p:cNvPr id="10" name="TextBox 9"/>
          <p:cNvSpPr txBox="1"/>
          <p:nvPr/>
        </p:nvSpPr>
        <p:spPr>
          <a:xfrm>
            <a:off x="1703917" y="4667491"/>
            <a:ext cx="5344583" cy="646331"/>
          </a:xfrm>
          <a:prstGeom prst="rect">
            <a:avLst/>
          </a:prstGeom>
          <a:noFill/>
        </p:spPr>
        <p:txBody>
          <a:bodyPr wrap="square" rtlCol="0">
            <a:spAutoFit/>
          </a:bodyPr>
          <a:lstStyle/>
          <a:p>
            <a:r>
              <a:rPr lang="en-US" dirty="0">
                <a:hlinkClick r:id="rId9"/>
              </a:rPr>
              <a:t>https://www.techsmith.com/</a:t>
            </a:r>
            <a:r>
              <a:rPr lang="en-US" dirty="0" smtClean="0">
                <a:hlinkClick r:id="rId9"/>
              </a:rPr>
              <a:t>jing.html</a:t>
            </a:r>
            <a:endParaRPr lang="en-US" dirty="0" smtClean="0"/>
          </a:p>
          <a:p>
            <a:endParaRPr lang="en-US" dirty="0"/>
          </a:p>
        </p:txBody>
      </p:sp>
    </p:spTree>
    <p:extLst>
      <p:ext uri="{BB962C8B-B14F-4D97-AF65-F5344CB8AC3E}">
        <p14:creationId xmlns:p14="http://schemas.microsoft.com/office/powerpoint/2010/main" val="1904336223"/>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web tools?</a:t>
            </a:r>
            <a:endParaRPr lang="en-US" dirty="0"/>
          </a:p>
        </p:txBody>
      </p:sp>
      <p:sp>
        <p:nvSpPr>
          <p:cNvPr id="3" name="Content Placeholder 2"/>
          <p:cNvSpPr>
            <a:spLocks noGrp="1"/>
          </p:cNvSpPr>
          <p:nvPr>
            <p:ph idx="1"/>
          </p:nvPr>
        </p:nvSpPr>
        <p:spPr/>
        <p:txBody>
          <a:bodyPr/>
          <a:lstStyle/>
          <a:p>
            <a:pPr marL="0" indent="0">
              <a:buNone/>
            </a:pPr>
            <a:r>
              <a:rPr lang="en-US" dirty="0"/>
              <a:t>	</a:t>
            </a:r>
            <a:r>
              <a:rPr lang="en-US" dirty="0" smtClean="0"/>
              <a:t>Technology changes everyday, and there is no way of stopping it. It is everywhere we look, our homes, car and sometimes inside our own bodies. However the largest area that you can find technology is within the school system. </a:t>
            </a:r>
          </a:p>
          <a:p>
            <a:pPr marL="0" indent="0">
              <a:buNone/>
            </a:pPr>
            <a:r>
              <a:rPr lang="en-US" dirty="0"/>
              <a:t>	</a:t>
            </a:r>
            <a:r>
              <a:rPr lang="en-US" dirty="0" smtClean="0"/>
              <a:t>Web tools have been developed to utilize technology in order to help further people’s education.</a:t>
            </a:r>
            <a:endParaRPr lang="en-US" dirty="0"/>
          </a:p>
        </p:txBody>
      </p:sp>
    </p:spTree>
    <p:extLst>
      <p:ext uri="{BB962C8B-B14F-4D97-AF65-F5344CB8AC3E}">
        <p14:creationId xmlns:p14="http://schemas.microsoft.com/office/powerpoint/2010/main" val="1296984013"/>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Tools Continued…</a:t>
            </a:r>
            <a:endParaRPr lang="en-US" dirty="0"/>
          </a:p>
        </p:txBody>
      </p:sp>
      <p:sp>
        <p:nvSpPr>
          <p:cNvPr id="3" name="Content Placeholder 2"/>
          <p:cNvSpPr>
            <a:spLocks noGrp="1"/>
          </p:cNvSpPr>
          <p:nvPr>
            <p:ph idx="1"/>
          </p:nvPr>
        </p:nvSpPr>
        <p:spPr/>
        <p:txBody>
          <a:bodyPr/>
          <a:lstStyle/>
          <a:p>
            <a:pPr marL="0" indent="0">
              <a:buNone/>
            </a:pPr>
            <a:r>
              <a:rPr lang="en-US" dirty="0" smtClean="0"/>
              <a:t>	At a very young age children are exposed to technology. Having these Web Tools available for teachers to use within the classroom help not only help the students but also the teacher’s.</a:t>
            </a:r>
          </a:p>
        </p:txBody>
      </p:sp>
    </p:spTree>
    <p:extLst>
      <p:ext uri="{BB962C8B-B14F-4D97-AF65-F5344CB8AC3E}">
        <p14:creationId xmlns:p14="http://schemas.microsoft.com/office/powerpoint/2010/main" val="329410255"/>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Teachers Benefits For Web Tools</a:t>
            </a:r>
            <a:endParaRPr lang="en-US" dirty="0"/>
          </a:p>
        </p:txBody>
      </p:sp>
      <p:sp>
        <p:nvSpPr>
          <p:cNvPr id="3" name="Content Placeholder 2"/>
          <p:cNvSpPr>
            <a:spLocks noGrp="1"/>
          </p:cNvSpPr>
          <p:nvPr>
            <p:ph idx="1"/>
          </p:nvPr>
        </p:nvSpPr>
        <p:spPr/>
        <p:txBody>
          <a:bodyPr>
            <a:normAutofit lnSpcReduction="10000"/>
          </a:bodyPr>
          <a:lstStyle/>
          <a:p>
            <a:r>
              <a:rPr lang="en-US" dirty="0" smtClean="0"/>
              <a:t>Web tools such as interactive games, quizzes, slideshows, etc. helps the teacher provide a fun, new way of learning.</a:t>
            </a:r>
          </a:p>
          <a:p>
            <a:r>
              <a:rPr lang="en-US" dirty="0" smtClean="0"/>
              <a:t>Web tools can help a teacher reach students who may not speak up in class.</a:t>
            </a:r>
          </a:p>
          <a:p>
            <a:r>
              <a:rPr lang="en-US" dirty="0" smtClean="0"/>
              <a:t> Teachers can utilize all the many different learning styles</a:t>
            </a:r>
          </a:p>
          <a:p>
            <a:r>
              <a:rPr lang="en-US" dirty="0"/>
              <a:t> </a:t>
            </a:r>
            <a:r>
              <a:rPr lang="en-US" dirty="0" smtClean="0"/>
              <a:t>Many studies show an increase in standardized test scores with schools that utilize web tools. </a:t>
            </a:r>
            <a:endParaRPr lang="en-US" dirty="0"/>
          </a:p>
        </p:txBody>
      </p:sp>
    </p:spTree>
    <p:extLst>
      <p:ext uri="{BB962C8B-B14F-4D97-AF65-F5344CB8AC3E}">
        <p14:creationId xmlns:p14="http://schemas.microsoft.com/office/powerpoint/2010/main" val="2323743998"/>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Students Benefits For Web Tools</a:t>
            </a:r>
            <a:endParaRPr lang="en-US" dirty="0"/>
          </a:p>
        </p:txBody>
      </p:sp>
      <p:sp>
        <p:nvSpPr>
          <p:cNvPr id="3" name="Content Placeholder 2"/>
          <p:cNvSpPr>
            <a:spLocks noGrp="1"/>
          </p:cNvSpPr>
          <p:nvPr>
            <p:ph idx="1"/>
          </p:nvPr>
        </p:nvSpPr>
        <p:spPr/>
        <p:txBody>
          <a:bodyPr/>
          <a:lstStyle/>
          <a:p>
            <a:r>
              <a:rPr lang="en-US" dirty="0" smtClean="0"/>
              <a:t> The get to learn in many different ways. </a:t>
            </a:r>
          </a:p>
          <a:p>
            <a:r>
              <a:rPr lang="en-US" dirty="0" smtClean="0"/>
              <a:t> Students have an easier time staying engaged in the lessons</a:t>
            </a:r>
          </a:p>
          <a:p>
            <a:r>
              <a:rPr lang="en-US" dirty="0"/>
              <a:t> </a:t>
            </a:r>
            <a:r>
              <a:rPr lang="en-US" dirty="0" smtClean="0"/>
              <a:t>Students learn beneficial technology skills that will help them further in life.</a:t>
            </a:r>
          </a:p>
          <a:p>
            <a:endParaRPr lang="en-US" dirty="0" smtClean="0"/>
          </a:p>
          <a:p>
            <a:endParaRPr lang="en-US" dirty="0" smtClean="0"/>
          </a:p>
        </p:txBody>
      </p:sp>
    </p:spTree>
    <p:extLst>
      <p:ext uri="{BB962C8B-B14F-4D97-AF65-F5344CB8AC3E}">
        <p14:creationId xmlns:p14="http://schemas.microsoft.com/office/powerpoint/2010/main" val="3448042559"/>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Web Tools for the Classroom</a:t>
            </a:r>
            <a:endParaRPr lang="en-US" dirty="0"/>
          </a:p>
        </p:txBody>
      </p:sp>
      <p:sp>
        <p:nvSpPr>
          <p:cNvPr id="3" name="Content Placeholder 2"/>
          <p:cNvSpPr>
            <a:spLocks noGrp="1"/>
          </p:cNvSpPr>
          <p:nvPr>
            <p:ph idx="1"/>
          </p:nvPr>
        </p:nvSpPr>
        <p:spPr/>
        <p:txBody>
          <a:bodyPr/>
          <a:lstStyle/>
          <a:p>
            <a:pPr marL="0" indent="0">
              <a:buNone/>
            </a:pPr>
            <a:r>
              <a:rPr lang="en-US" dirty="0" smtClean="0"/>
              <a:t>The following Slides are examples of different web tools that can be used in the classroom. </a:t>
            </a:r>
          </a:p>
          <a:p>
            <a:pPr marL="457200" indent="-457200">
              <a:buAutoNum type="arabicPeriod"/>
            </a:pPr>
            <a:r>
              <a:rPr lang="en-US" dirty="0" smtClean="0"/>
              <a:t>Web poster Wizard</a:t>
            </a:r>
          </a:p>
          <a:p>
            <a:pPr marL="457200" indent="-457200">
              <a:buAutoNum type="arabicPeriod"/>
            </a:pPr>
            <a:r>
              <a:rPr lang="en-US" dirty="0" smtClean="0"/>
              <a:t>Ted Ed Videos</a:t>
            </a:r>
          </a:p>
          <a:p>
            <a:pPr marL="457200" indent="-457200">
              <a:buAutoNum type="arabicPeriod"/>
            </a:pPr>
            <a:r>
              <a:rPr lang="en-US" dirty="0" smtClean="0"/>
              <a:t>Jing Screen Capture </a:t>
            </a:r>
          </a:p>
          <a:p>
            <a:pPr marL="457200" indent="-457200">
              <a:buAutoNum type="arabicPeriod"/>
            </a:pPr>
            <a:r>
              <a:rPr lang="en-US" dirty="0" smtClean="0"/>
              <a:t>How to use the Flipped Classroom Model</a:t>
            </a:r>
            <a:endParaRPr lang="en-US" dirty="0"/>
          </a:p>
        </p:txBody>
      </p:sp>
    </p:spTree>
    <p:extLst>
      <p:ext uri="{BB962C8B-B14F-4D97-AF65-F5344CB8AC3E}">
        <p14:creationId xmlns:p14="http://schemas.microsoft.com/office/powerpoint/2010/main" val="3575061601"/>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Poster Wizard Video</a:t>
            </a:r>
            <a:endParaRPr lang="en-US" dirty="0"/>
          </a:p>
        </p:txBody>
      </p:sp>
      <p:sp>
        <p:nvSpPr>
          <p:cNvPr id="3" name="TextBox 2"/>
          <p:cNvSpPr txBox="1"/>
          <p:nvPr/>
        </p:nvSpPr>
        <p:spPr>
          <a:xfrm>
            <a:off x="2592917" y="2196415"/>
            <a:ext cx="3905250" cy="646331"/>
          </a:xfrm>
          <a:prstGeom prst="rect">
            <a:avLst/>
          </a:prstGeom>
          <a:noFill/>
        </p:spPr>
        <p:txBody>
          <a:bodyPr wrap="square" rtlCol="0">
            <a:spAutoFit/>
          </a:bodyPr>
          <a:lstStyle/>
          <a:p>
            <a:r>
              <a:rPr lang="en-US" dirty="0">
                <a:hlinkClick r:id="rId2"/>
              </a:rPr>
              <a:t>http://screencast.com/t/</a:t>
            </a:r>
            <a:r>
              <a:rPr lang="en-US" dirty="0" smtClean="0">
                <a:hlinkClick r:id="rId2"/>
              </a:rPr>
              <a:t>Z1qSP2Kx</a:t>
            </a:r>
            <a:endParaRPr lang="en-US" dirty="0" smtClean="0"/>
          </a:p>
          <a:p>
            <a:endParaRPr lang="en-US" dirty="0"/>
          </a:p>
        </p:txBody>
      </p:sp>
      <p:sp>
        <p:nvSpPr>
          <p:cNvPr id="4" name="TextBox 3"/>
          <p:cNvSpPr txBox="1"/>
          <p:nvPr/>
        </p:nvSpPr>
        <p:spPr>
          <a:xfrm>
            <a:off x="1672166" y="3037417"/>
            <a:ext cx="5789084" cy="1862048"/>
          </a:xfrm>
          <a:prstGeom prst="rect">
            <a:avLst/>
          </a:prstGeom>
          <a:noFill/>
        </p:spPr>
        <p:txBody>
          <a:bodyPr wrap="square" rtlCol="0">
            <a:spAutoFit/>
          </a:bodyPr>
          <a:lstStyle/>
          <a:p>
            <a:r>
              <a:rPr lang="en-US" sz="2300" dirty="0" smtClean="0"/>
              <a:t>	Web Poster Wizard is a free web tool that allows </a:t>
            </a:r>
            <a:r>
              <a:rPr lang="en-US" sz="2300" dirty="0"/>
              <a:t>educators to create a lesson, worksheet, or class page and immediately publish it online. Teachers can also set up classes and assign projects to students. </a:t>
            </a:r>
          </a:p>
        </p:txBody>
      </p:sp>
    </p:spTree>
    <p:extLst>
      <p:ext uri="{BB962C8B-B14F-4D97-AF65-F5344CB8AC3E}">
        <p14:creationId xmlns:p14="http://schemas.microsoft.com/office/powerpoint/2010/main" val="3539169695"/>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Ted Ed Video</a:t>
            </a:r>
            <a:endParaRPr lang="en-US" dirty="0"/>
          </a:p>
        </p:txBody>
      </p:sp>
      <p:sp>
        <p:nvSpPr>
          <p:cNvPr id="3" name="TextBox 2"/>
          <p:cNvSpPr txBox="1"/>
          <p:nvPr/>
        </p:nvSpPr>
        <p:spPr>
          <a:xfrm>
            <a:off x="2677583" y="2075418"/>
            <a:ext cx="3809118" cy="646331"/>
          </a:xfrm>
          <a:prstGeom prst="rect">
            <a:avLst/>
          </a:prstGeom>
          <a:noFill/>
        </p:spPr>
        <p:txBody>
          <a:bodyPr wrap="none" rtlCol="0">
            <a:spAutoFit/>
          </a:bodyPr>
          <a:lstStyle/>
          <a:p>
            <a:r>
              <a:rPr lang="en-US" dirty="0">
                <a:hlinkClick r:id="rId2"/>
              </a:rPr>
              <a:t>http://screencast.com/t/</a:t>
            </a:r>
            <a:r>
              <a:rPr lang="en-US" dirty="0" smtClean="0">
                <a:hlinkClick r:id="rId2"/>
              </a:rPr>
              <a:t>z1BoOj5m3</a:t>
            </a:r>
            <a:endParaRPr lang="en-US" dirty="0" smtClean="0"/>
          </a:p>
          <a:p>
            <a:endParaRPr lang="en-US" dirty="0"/>
          </a:p>
        </p:txBody>
      </p:sp>
      <p:sp>
        <p:nvSpPr>
          <p:cNvPr id="4" name="TextBox 3"/>
          <p:cNvSpPr txBox="1"/>
          <p:nvPr/>
        </p:nvSpPr>
        <p:spPr>
          <a:xfrm>
            <a:off x="1566333" y="2721749"/>
            <a:ext cx="5725584" cy="2923878"/>
          </a:xfrm>
          <a:prstGeom prst="rect">
            <a:avLst/>
          </a:prstGeom>
          <a:noFill/>
        </p:spPr>
        <p:txBody>
          <a:bodyPr wrap="square" rtlCol="0">
            <a:spAutoFit/>
          </a:bodyPr>
          <a:lstStyle/>
          <a:p>
            <a:r>
              <a:rPr lang="en-US" sz="2300" dirty="0" smtClean="0"/>
              <a:t>	Ted Ed lessons are a free web tool that allows teachers to create TED</a:t>
            </a:r>
            <a:r>
              <a:rPr lang="en-US" sz="2300" dirty="0"/>
              <a:t>-</a:t>
            </a:r>
            <a:r>
              <a:rPr lang="en-US" sz="2300" dirty="0" smtClean="0"/>
              <a:t>Ed lessons, </a:t>
            </a:r>
            <a:r>
              <a:rPr lang="en-US" sz="2300" dirty="0"/>
              <a:t>and involves adding questions, discussion topics and other supplementary materials to any educational video on YouTube. </a:t>
            </a:r>
            <a:r>
              <a:rPr lang="en-US" sz="2300" dirty="0" smtClean="0"/>
              <a:t>Teachers can also use original TED videos and add questions and discussion topics to them as well. </a:t>
            </a:r>
            <a:endParaRPr lang="en-US" sz="2300" dirty="0"/>
          </a:p>
        </p:txBody>
      </p:sp>
    </p:spTree>
    <p:extLst>
      <p:ext uri="{BB962C8B-B14F-4D97-AF65-F5344CB8AC3E}">
        <p14:creationId xmlns:p14="http://schemas.microsoft.com/office/powerpoint/2010/main" val="358569743"/>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7-23 at 6.20.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412" y="3620616"/>
            <a:ext cx="5265007" cy="2551048"/>
          </a:xfrm>
          <a:prstGeom prst="rect">
            <a:avLst/>
          </a:prstGeom>
        </p:spPr>
      </p:pic>
      <p:sp>
        <p:nvSpPr>
          <p:cNvPr id="2" name="Title 1"/>
          <p:cNvSpPr>
            <a:spLocks noGrp="1"/>
          </p:cNvSpPr>
          <p:nvPr>
            <p:ph type="title"/>
          </p:nvPr>
        </p:nvSpPr>
        <p:spPr>
          <a:xfrm>
            <a:off x="1095023" y="656990"/>
            <a:ext cx="6965245" cy="1202485"/>
          </a:xfrm>
        </p:spPr>
        <p:txBody>
          <a:bodyPr/>
          <a:lstStyle/>
          <a:p>
            <a:r>
              <a:rPr lang="en-US" dirty="0" smtClean="0"/>
              <a:t>Jing Screen Capture</a:t>
            </a:r>
            <a:endParaRPr lang="en-US" dirty="0"/>
          </a:p>
        </p:txBody>
      </p:sp>
      <p:sp>
        <p:nvSpPr>
          <p:cNvPr id="3" name="Content Placeholder 2"/>
          <p:cNvSpPr>
            <a:spLocks noGrp="1"/>
          </p:cNvSpPr>
          <p:nvPr>
            <p:ph idx="1"/>
          </p:nvPr>
        </p:nvSpPr>
        <p:spPr>
          <a:xfrm>
            <a:off x="1463040" y="1629337"/>
            <a:ext cx="6196405" cy="2008243"/>
          </a:xfrm>
        </p:spPr>
        <p:txBody>
          <a:bodyPr/>
          <a:lstStyle/>
          <a:p>
            <a:pPr marL="0" indent="0">
              <a:buNone/>
            </a:pPr>
            <a:r>
              <a:rPr lang="en-US" dirty="0" smtClean="0"/>
              <a:t>	Jing is a free downloadable web tool that teachers can use for making video lectures to share with students or if they use the flipped classroom model then it will be used to deliver all the lessons.</a:t>
            </a:r>
            <a:endParaRPr lang="en-US" dirty="0"/>
          </a:p>
        </p:txBody>
      </p:sp>
    </p:spTree>
    <p:extLst>
      <p:ext uri="{BB962C8B-B14F-4D97-AF65-F5344CB8AC3E}">
        <p14:creationId xmlns:p14="http://schemas.microsoft.com/office/powerpoint/2010/main" val="3072852134"/>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ushpin">
  <a:themeElements>
    <a:clrScheme name="Formal">
      <a:dk1>
        <a:srgbClr val="534239"/>
      </a:dk1>
      <a:lt1>
        <a:srgbClr val="FFFFFF"/>
      </a:lt1>
      <a:dk2>
        <a:srgbClr val="3D3A48"/>
      </a:dk2>
      <a:lt2>
        <a:srgbClr val="E1DFD1"/>
      </a:lt2>
      <a:accent1>
        <a:srgbClr val="907F76"/>
      </a:accent1>
      <a:accent2>
        <a:srgbClr val="A46645"/>
      </a:accent2>
      <a:accent3>
        <a:srgbClr val="CD9C47"/>
      </a:accent3>
      <a:accent4>
        <a:srgbClr val="9A92CD"/>
      </a:accent4>
      <a:accent5>
        <a:srgbClr val="7D639B"/>
      </a:accent5>
      <a:accent6>
        <a:srgbClr val="733678"/>
      </a:accent6>
      <a:hlink>
        <a:srgbClr val="A84914"/>
      </a:hlink>
      <a:folHlink>
        <a:srgbClr val="B25672"/>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Pushpin.thmx</Template>
  <TotalTime>1526</TotalTime>
  <Words>358</Words>
  <Application>Microsoft Macintosh PowerPoint</Application>
  <PresentationFormat>On-screen Show (4:3)</PresentationFormat>
  <Paragraphs>47</Paragraphs>
  <Slides>14</Slides>
  <Notes>0</Notes>
  <HiddenSlides>0</HiddenSlides>
  <MMClips>2</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Pushpin</vt:lpstr>
      <vt:lpstr>Integrating Web Tools Into the Classroom</vt:lpstr>
      <vt:lpstr>What are web tools?</vt:lpstr>
      <vt:lpstr>Web Tools Continued…</vt:lpstr>
      <vt:lpstr>Teachers Benefits For Web Tools</vt:lpstr>
      <vt:lpstr>Students Benefits For Web Tools</vt:lpstr>
      <vt:lpstr>Web Tools for the Classroom</vt:lpstr>
      <vt:lpstr>Web Poster Wizard Video</vt:lpstr>
      <vt:lpstr>Ted Ed Video</vt:lpstr>
      <vt:lpstr>Jing Screen Capture</vt:lpstr>
      <vt:lpstr>PowerPoint Presentation</vt:lpstr>
      <vt:lpstr>The Flipped Classroom Model Video</vt:lpstr>
      <vt:lpstr>Flipped Classroom Model</vt:lpstr>
      <vt:lpstr>Why We Chose This Topic</vt:lpstr>
      <vt:lpstr>Reference Page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Web Tools Into the Classroom</dc:title>
  <dc:creator>Ashlynn</dc:creator>
  <cp:lastModifiedBy>Ashlynn</cp:lastModifiedBy>
  <cp:revision>13</cp:revision>
  <dcterms:created xsi:type="dcterms:W3CDTF">2015-07-23T17:28:53Z</dcterms:created>
  <dcterms:modified xsi:type="dcterms:W3CDTF">2015-07-24T22:13:46Z</dcterms:modified>
</cp:coreProperties>
</file>